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Default Extension="wdp" ContentType="image/vnd.ms-photo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800" r:id="rId1"/>
  </p:sldMasterIdLst>
  <p:sldIdLst>
    <p:sldId id="256" r:id="rId2"/>
    <p:sldId id="265" r:id="rId3"/>
    <p:sldId id="257" r:id="rId4"/>
    <p:sldId id="258" r:id="rId5"/>
    <p:sldId id="264" r:id="rId6"/>
    <p:sldId id="259" r:id="rId7"/>
    <p:sldId id="262" r:id="rId8"/>
    <p:sldId id="260" r:id="rId9"/>
    <p:sldId id="263" r:id="rId10"/>
    <p:sldId id="266" r:id="rId11"/>
    <p:sldId id="261" r:id="rId12"/>
    <p:sldId id="268" r:id="rId13"/>
    <p:sldId id="269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112" y="-6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F17B-5422-F042-BE54-1765A24DA850}" type="datetimeFigureOut">
              <a:rPr lang="en-US" smtClean="0"/>
              <a:pPr/>
              <a:t>10/23/11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298F17B-5422-F042-BE54-1765A24DA850}" type="datetimeFigureOut">
              <a:rPr lang="en-US" smtClean="0"/>
              <a:pPr/>
              <a:t>10/23/11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D825F472-44AE-7D40-911F-776CB7619B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F17B-5422-F042-BE54-1765A24DA850}" type="datetimeFigureOut">
              <a:rPr lang="en-US" smtClean="0"/>
              <a:pPr/>
              <a:t>10/23/11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298F17B-5422-F042-BE54-1765A24DA850}" type="datetimeFigureOut">
              <a:rPr lang="en-US" smtClean="0"/>
              <a:pPr/>
              <a:t>10/23/11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825F472-44AE-7D40-911F-776CB7619B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F17B-5422-F042-BE54-1765A24DA850}" type="datetimeFigureOut">
              <a:rPr lang="en-US" smtClean="0"/>
              <a:pPr/>
              <a:t>10/23/11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F472-44AE-7D40-911F-776CB7619B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298F17B-5422-F042-BE54-1765A24DA850}" type="datetimeFigureOut">
              <a:rPr lang="en-US" smtClean="0"/>
              <a:pPr/>
              <a:t>10/23/11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F472-44AE-7D40-911F-776CB7619BC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F17B-5422-F042-BE54-1765A24DA850}" type="datetimeFigureOut">
              <a:rPr lang="en-US" smtClean="0"/>
              <a:pPr/>
              <a:t>10/23/11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F472-44AE-7D40-911F-776CB7619B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F17B-5422-F042-BE54-1765A24DA850}" type="datetimeFigureOut">
              <a:rPr lang="en-US" smtClean="0"/>
              <a:pPr/>
              <a:t>10/23/11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F17B-5422-F042-BE54-1765A24DA850}" type="datetimeFigureOut">
              <a:rPr lang="en-US" smtClean="0"/>
              <a:pPr/>
              <a:t>10/23/11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F472-44AE-7D40-911F-776CB7619B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F17B-5422-F042-BE54-1765A24DA850}" type="datetimeFigureOut">
              <a:rPr lang="en-US" smtClean="0"/>
              <a:pPr/>
              <a:t>10/23/11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F472-44AE-7D40-911F-776CB7619B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F17B-5422-F042-BE54-1765A24DA850}" type="datetimeFigureOut">
              <a:rPr lang="en-US" smtClean="0"/>
              <a:pPr/>
              <a:t>10/23/11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F472-44AE-7D40-911F-776CB7619B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F17B-5422-F042-BE54-1765A24DA850}" type="datetimeFigureOut">
              <a:rPr lang="en-US" smtClean="0"/>
              <a:pPr/>
              <a:t>10/23/11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F472-44AE-7D40-911F-776CB7619BC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F17B-5422-F042-BE54-1765A24DA850}" type="datetimeFigureOut">
              <a:rPr lang="en-US" smtClean="0"/>
              <a:pPr/>
              <a:t>10/23/11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F472-44AE-7D40-911F-776CB7619B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298F17B-5422-F042-BE54-1765A24DA850}" type="datetimeFigureOut">
              <a:rPr lang="en-US" smtClean="0"/>
              <a:pPr/>
              <a:t>10/23/11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D825F472-44AE-7D40-911F-776CB7619BC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298F17B-5422-F042-BE54-1765A24DA850}" type="datetimeFigureOut">
              <a:rPr lang="en-US" smtClean="0"/>
              <a:pPr/>
              <a:t>10/23/11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825F472-44AE-7D40-911F-776CB7619B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  <p:sldLayoutId id="214748381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1">
              <a:lumMod val="50000"/>
            </a:schemeClr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1">
              <a:lumMod val="50000"/>
            </a:schemeClr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1">
              <a:lumMod val="50000"/>
            </a:schemeClr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1">
              <a:lumMod val="50000"/>
            </a:schemeClr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1">
              <a:lumMod val="50000"/>
            </a:schemeClr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3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hy.ilstu.edu/pte/publications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hy.ilstu.edu/pte/publications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hy.ilstu.edu/pte/publicati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457201"/>
            <a:ext cx="7583488" cy="2158999"/>
          </a:xfrm>
        </p:spPr>
        <p:txBody>
          <a:bodyPr>
            <a:noAutofit/>
          </a:bodyPr>
          <a:lstStyle/>
          <a:p>
            <a:r>
              <a:rPr lang="en-US" b="1" dirty="0" smtClean="0"/>
              <a:t>Science</a:t>
            </a:r>
            <a:r>
              <a:rPr lang="en-US" sz="2400" b="1" dirty="0" smtClean="0"/>
              <a:t>  </a:t>
            </a:r>
            <a:r>
              <a:rPr lang="en-US" b="1" dirty="0" smtClean="0"/>
              <a:t>literacy:</a:t>
            </a:r>
            <a:r>
              <a:rPr lang="en-US" sz="2400" b="1" dirty="0" smtClean="0"/>
              <a:t>  </a:t>
            </a:r>
            <a:r>
              <a:rPr lang="en-US" b="1" dirty="0" smtClean="0"/>
              <a:t>What</a:t>
            </a:r>
            <a:r>
              <a:rPr lang="en-US" sz="2400" b="1" dirty="0" smtClean="0"/>
              <a:t>  </a:t>
            </a:r>
            <a:r>
              <a:rPr lang="en-US" b="1" dirty="0" smtClean="0"/>
              <a:t>it  is,</a:t>
            </a:r>
            <a:r>
              <a:rPr lang="en-US" sz="2400" b="1" dirty="0" smtClean="0"/>
              <a:t>  </a:t>
            </a:r>
            <a:r>
              <a:rPr lang="en-US" b="1" dirty="0" smtClean="0"/>
              <a:t>how</a:t>
            </a:r>
            <a:r>
              <a:rPr lang="en-US" sz="2400" b="1" dirty="0" smtClean="0"/>
              <a:t>  </a:t>
            </a:r>
            <a:r>
              <a:rPr lang="en-US" b="1" dirty="0" smtClean="0"/>
              <a:t>to</a:t>
            </a:r>
            <a:r>
              <a:rPr lang="en-US" sz="2400" b="1" dirty="0" smtClean="0"/>
              <a:t>  </a:t>
            </a:r>
            <a:r>
              <a:rPr lang="en-US" b="1" dirty="0" smtClean="0"/>
              <a:t>assess</a:t>
            </a:r>
            <a:r>
              <a:rPr lang="en-US" sz="2400" b="1" dirty="0" smtClean="0"/>
              <a:t>  </a:t>
            </a:r>
            <a:r>
              <a:rPr lang="en-US" b="1" dirty="0" smtClean="0"/>
              <a:t>it,</a:t>
            </a:r>
            <a:r>
              <a:rPr lang="en-US" sz="2400" b="1" dirty="0" smtClean="0"/>
              <a:t>  </a:t>
            </a:r>
            <a:r>
              <a:rPr lang="en-US" b="1" dirty="0" smtClean="0"/>
              <a:t>and</a:t>
            </a:r>
            <a:r>
              <a:rPr lang="en-US" sz="2400" b="1" dirty="0" smtClean="0"/>
              <a:t>  </a:t>
            </a:r>
            <a:r>
              <a:rPr lang="en-US" b="1" dirty="0" smtClean="0"/>
              <a:t>a  way</a:t>
            </a:r>
            <a:r>
              <a:rPr lang="en-US" sz="2400" b="1" dirty="0" smtClean="0"/>
              <a:t>  </a:t>
            </a:r>
            <a:r>
              <a:rPr lang="en-US" b="1" dirty="0" smtClean="0"/>
              <a:t>to</a:t>
            </a:r>
            <a:r>
              <a:rPr lang="en-US" sz="2400" b="1" dirty="0" smtClean="0"/>
              <a:t>  </a:t>
            </a:r>
            <a:r>
              <a:rPr lang="en-US" b="1" dirty="0" smtClean="0"/>
              <a:t>achieve</a:t>
            </a:r>
            <a:r>
              <a:rPr lang="en-US" sz="2400" b="1" dirty="0" smtClean="0"/>
              <a:t>  </a:t>
            </a:r>
            <a:r>
              <a:rPr lang="en-US" b="1" dirty="0" smtClean="0"/>
              <a:t>it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406900"/>
            <a:ext cx="7583487" cy="18669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Dr. Carl J. Wenning</a:t>
            </a:r>
          </a:p>
          <a:p>
            <a:r>
              <a:rPr lang="en-US" sz="2800" dirty="0" smtClean="0"/>
              <a:t>Physics Department</a:t>
            </a:r>
          </a:p>
          <a:p>
            <a:r>
              <a:rPr lang="en-US" sz="2800" dirty="0" smtClean="0"/>
              <a:t>Illinois State University</a:t>
            </a:r>
          </a:p>
          <a:p>
            <a:r>
              <a:rPr lang="en-US" sz="2800" dirty="0" smtClean="0"/>
              <a:t>Normal, Illinois  USA</a:t>
            </a:r>
            <a:endParaRPr lang="en-US" sz="2800" dirty="0"/>
          </a:p>
        </p:txBody>
      </p:sp>
      <p:pic>
        <p:nvPicPr>
          <p:cNvPr id="4" name="Picture 3" descr="isu logo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594100" y="2451100"/>
            <a:ext cx="1955800" cy="195580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8592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Assessing</a:t>
            </a:r>
            <a:r>
              <a:rPr lang="en-US" sz="2400" b="1" dirty="0" smtClean="0"/>
              <a:t>  </a:t>
            </a:r>
            <a:r>
              <a:rPr lang="en-US" b="1" dirty="0" smtClean="0"/>
              <a:t>Science Reasoning</a:t>
            </a:r>
            <a:r>
              <a:rPr lang="en-US" sz="2400" b="1" dirty="0" smtClean="0"/>
              <a:t>  </a:t>
            </a:r>
            <a:r>
              <a:rPr lang="en-US" b="1" dirty="0" err="1" smtClean="0"/>
              <a:t>SkillS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500" dirty="0" smtClean="0"/>
              <a:t>Work by Lei </a:t>
            </a:r>
            <a:r>
              <a:rPr lang="en-US" sz="3500" dirty="0" err="1" smtClean="0"/>
              <a:t>Bao</a:t>
            </a:r>
            <a:r>
              <a:rPr lang="en-US" sz="3500" dirty="0" smtClean="0"/>
              <a:t> at Ohio State University</a:t>
            </a:r>
          </a:p>
          <a:p>
            <a:r>
              <a:rPr lang="en-US" sz="3500" dirty="0" err="1" smtClean="0"/>
              <a:t>iStar</a:t>
            </a:r>
            <a:r>
              <a:rPr lang="en-US" sz="3500" dirty="0" smtClean="0"/>
              <a:t> test with eight target areas:</a:t>
            </a:r>
          </a:p>
          <a:p>
            <a:pPr lvl="1"/>
            <a:r>
              <a:rPr lang="en-US" sz="2200" dirty="0"/>
              <a:t>Proportional reasoning</a:t>
            </a:r>
          </a:p>
          <a:p>
            <a:pPr lvl="1"/>
            <a:r>
              <a:rPr lang="en-US" sz="2200" dirty="0" err="1" smtClean="0"/>
              <a:t>Probabilitistic</a:t>
            </a:r>
            <a:r>
              <a:rPr lang="en-US" sz="2200" dirty="0" smtClean="0"/>
              <a:t> </a:t>
            </a:r>
            <a:r>
              <a:rPr lang="en-US" sz="2200" dirty="0"/>
              <a:t>reasoning</a:t>
            </a:r>
          </a:p>
          <a:p>
            <a:pPr lvl="1"/>
            <a:r>
              <a:rPr lang="en-US" sz="2200" dirty="0"/>
              <a:t>Ability to identify and control variables</a:t>
            </a:r>
          </a:p>
          <a:p>
            <a:pPr lvl="1"/>
            <a:r>
              <a:rPr lang="en-US" sz="2200" dirty="0"/>
              <a:t>Correlational reasoning</a:t>
            </a:r>
          </a:p>
          <a:p>
            <a:pPr lvl="1"/>
            <a:r>
              <a:rPr lang="en-US" sz="2200" dirty="0"/>
              <a:t>Ability to identify and formulate hypotheses</a:t>
            </a:r>
          </a:p>
          <a:p>
            <a:pPr lvl="1"/>
            <a:r>
              <a:rPr lang="en-US" sz="2200" dirty="0"/>
              <a:t>Ability to design an experiment to test hypothesis</a:t>
            </a:r>
          </a:p>
          <a:p>
            <a:pPr lvl="1"/>
            <a:r>
              <a:rPr lang="en-US" sz="2200" dirty="0"/>
              <a:t>Ability to conduct an experiment to test hypothesis</a:t>
            </a:r>
          </a:p>
          <a:p>
            <a:pPr lvl="1"/>
            <a:r>
              <a:rPr lang="en-US" sz="2200" dirty="0"/>
              <a:t>Ability to make judgments and decisions based on experimental evidence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8580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</a:t>
            </a:r>
            <a:r>
              <a:rPr lang="en-US" sz="2400" b="1" dirty="0" smtClean="0"/>
              <a:t>  </a:t>
            </a:r>
            <a:r>
              <a:rPr lang="en-US" b="1" dirty="0" smtClean="0"/>
              <a:t>way</a:t>
            </a:r>
            <a:r>
              <a:rPr lang="en-US" sz="2400" b="1" dirty="0" smtClean="0"/>
              <a:t>  </a:t>
            </a:r>
            <a:r>
              <a:rPr lang="en-US" b="1" dirty="0" smtClean="0"/>
              <a:t>to</a:t>
            </a:r>
            <a:r>
              <a:rPr lang="en-US" sz="2400" b="1" dirty="0" smtClean="0"/>
              <a:t>  </a:t>
            </a:r>
            <a:r>
              <a:rPr lang="en-US" b="1" dirty="0" smtClean="0"/>
              <a:t>Achieve </a:t>
            </a:r>
            <a:br>
              <a:rPr lang="en-US" b="1" dirty="0" smtClean="0"/>
            </a:br>
            <a:r>
              <a:rPr lang="en-US" b="1" dirty="0" smtClean="0"/>
              <a:t>Science</a:t>
            </a:r>
            <a:r>
              <a:rPr lang="en-US" sz="2400" b="1" dirty="0" smtClean="0"/>
              <a:t>  </a:t>
            </a:r>
            <a:r>
              <a:rPr lang="en-US" b="1" dirty="0" smtClean="0"/>
              <a:t>Literacy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i="1" dirty="0" smtClean="0"/>
              <a:t>Levels of Inquiry Method of Science Teaching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Each level has associated with it progressively more sophisticated intellectual and scientific process skills.</a:t>
            </a:r>
          </a:p>
          <a:p>
            <a:r>
              <a:rPr lang="en-US" dirty="0" smtClean="0"/>
              <a:t>See </a:t>
            </a:r>
            <a:r>
              <a:rPr lang="en-US" i="1" dirty="0" smtClean="0"/>
              <a:t>Levels of Inquiry Method of Science Teaching </a:t>
            </a:r>
            <a:r>
              <a:rPr lang="en-US" dirty="0" smtClean="0"/>
              <a:t>articles at </a:t>
            </a:r>
            <a:r>
              <a:rPr lang="en-US" dirty="0" smtClean="0">
                <a:hlinkClick r:id="rId2"/>
              </a:rPr>
              <a:t>http://www.phy.ilstu.edu/pte/publications</a:t>
            </a:r>
            <a:r>
              <a:rPr lang="en-US" dirty="0" smtClean="0"/>
              <a:t> 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97634924"/>
              </p:ext>
            </p:extLst>
          </p:nvPr>
        </p:nvGraphicFramePr>
        <p:xfrm>
          <a:off x="457200" y="2717800"/>
          <a:ext cx="8229600" cy="71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600"/>
                <a:gridCol w="1562100"/>
                <a:gridCol w="1308100"/>
                <a:gridCol w="1371600"/>
                <a:gridCol w="1371600"/>
                <a:gridCol w="1371600"/>
              </a:tblGrid>
              <a:tr h="7112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600" dirty="0" smtClean="0"/>
                        <a:t>Discovery Learning</a:t>
                      </a:r>
                      <a:endParaRPr lang="en-US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600" dirty="0" smtClean="0"/>
                        <a:t>Interactive Demonstration</a:t>
                      </a:r>
                      <a:endParaRPr lang="en-US" sz="1600" dirty="0"/>
                    </a:p>
                  </a:txBody>
                  <a:tcPr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6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Inquiry</a:t>
                      </a:r>
                      <a:r>
                        <a:rPr lang="en-US" sz="1600" b="0" cap="none" spc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 </a:t>
                      </a: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600" b="0" cap="none" spc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Lesson</a:t>
                      </a:r>
                      <a:endParaRPr lang="en-US" sz="16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600" dirty="0" smtClean="0"/>
                        <a:t>Inquiry </a:t>
                      </a: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600" dirty="0" smtClean="0"/>
                        <a:t>Lab</a:t>
                      </a:r>
                      <a:endParaRPr lang="en-US" sz="1600" dirty="0"/>
                    </a:p>
                  </a:txBody>
                  <a:tcPr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600" dirty="0" smtClean="0"/>
                        <a:t>Real-world</a:t>
                      </a:r>
                      <a:r>
                        <a:rPr lang="en-US" sz="1600" baseline="0" dirty="0" smtClean="0"/>
                        <a:t> Application</a:t>
                      </a:r>
                      <a:endParaRPr lang="en-US" sz="1600" dirty="0"/>
                    </a:p>
                  </a:txBody>
                  <a:tcPr anchor="ctr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1600" dirty="0" smtClean="0"/>
                        <a:t>Hypothetical Explanation</a:t>
                      </a:r>
                      <a:endParaRPr lang="en-US" sz="1600" dirty="0"/>
                    </a:p>
                  </a:txBody>
                  <a:tcPr anchor="ctr">
                    <a:solidFill>
                      <a:srgbClr val="66006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8344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 Inquiry  Spectrum</a:t>
            </a:r>
            <a:endParaRPr lang="en-US" b="1" dirty="0"/>
          </a:p>
        </p:txBody>
      </p:sp>
      <p:graphicFrame>
        <p:nvGraphicFramePr>
          <p:cNvPr id="7" name="Content Placeholder 9"/>
          <p:cNvGraphicFramePr>
            <a:graphicFrameLocks noGrp="1"/>
          </p:cNvGraphicFramePr>
          <p:nvPr>
            <p:ph idx="1"/>
          </p:nvPr>
        </p:nvGraphicFramePr>
        <p:xfrm>
          <a:off x="685800" y="2667000"/>
          <a:ext cx="7772400" cy="74168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828800"/>
                <a:gridCol w="41148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Teacher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Locus of Control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Student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Intellectual</a:t>
                      </a:r>
                      <a:r>
                        <a:rPr lang="en-US" b="1" baseline="0" dirty="0" smtClean="0"/>
                        <a:t> Sophistication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20534895"/>
              </p:ext>
            </p:extLst>
          </p:nvPr>
        </p:nvGraphicFramePr>
        <p:xfrm>
          <a:off x="685800" y="1600200"/>
          <a:ext cx="7772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447800"/>
                <a:gridCol w="1295400"/>
                <a:gridCol w="1295400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Discovery Learning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Interactive Demonstration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Inquiry </a:t>
                      </a:r>
                    </a:p>
                    <a:p>
                      <a:pPr algn="ctr"/>
                      <a:r>
                        <a:rPr lang="en-US" sz="12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Lesson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Inquiry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 Lab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Real-world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Application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Hypothetical Explanation</a:t>
                      </a:r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Rudimentary Skills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Basic 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Skills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Intermediate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Skills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Integrated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Skills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Culminating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Skills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Advanced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Skills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5800" y="3810000"/>
            <a:ext cx="84582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/>
              <a:t>Primary grades: Discovery learning – Interactive Demonstrations</a:t>
            </a:r>
          </a:p>
          <a:p>
            <a:r>
              <a:rPr lang="en-US" sz="2300" dirty="0" smtClean="0"/>
              <a:t>Middle grades: Discovery learning – Inquiry Lessons</a:t>
            </a:r>
          </a:p>
          <a:p>
            <a:r>
              <a:rPr lang="en-US" sz="2300" dirty="0" smtClean="0"/>
              <a:t>High school: Discovery learning – Real-world Applications</a:t>
            </a:r>
          </a:p>
          <a:p>
            <a:r>
              <a:rPr lang="en-US" sz="2300" dirty="0" smtClean="0"/>
              <a:t>Best students: Discovery learning – Hypothetical Explanations</a:t>
            </a:r>
            <a:endParaRPr lang="en-US" sz="23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Learning  Sequences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 learning sequences have been demonstrated earlier during this visit:</a:t>
            </a:r>
          </a:p>
          <a:p>
            <a:pPr lvl="1"/>
            <a:r>
              <a:rPr lang="en-US" dirty="0" smtClean="0"/>
              <a:t>The Simple Pendulum</a:t>
            </a:r>
          </a:p>
          <a:p>
            <a:pPr lvl="1"/>
            <a:r>
              <a:rPr lang="en-US" dirty="0" smtClean="0"/>
              <a:t>The Force of Buoyancy</a:t>
            </a:r>
          </a:p>
          <a:p>
            <a:r>
              <a:rPr lang="en-US" dirty="0" smtClean="0"/>
              <a:t>Please contact the Physics Department for associated:</a:t>
            </a:r>
          </a:p>
          <a:p>
            <a:pPr lvl="1"/>
            <a:r>
              <a:rPr lang="en-US" dirty="0" smtClean="0"/>
              <a:t>PowerPoint presentations</a:t>
            </a:r>
          </a:p>
          <a:p>
            <a:pPr lvl="1"/>
            <a:r>
              <a:rPr lang="en-US" dirty="0" smtClean="0"/>
              <a:t>detailed lesson plans</a:t>
            </a:r>
          </a:p>
          <a:p>
            <a:r>
              <a:rPr lang="en-US" dirty="0" smtClean="0"/>
              <a:t>Also see articles about Levels of Inquiry Method of Science Teaching in </a:t>
            </a:r>
            <a:r>
              <a:rPr lang="en-US" i="1" dirty="0" smtClean="0"/>
              <a:t>Journal of Physics Teacher Education Online </a:t>
            </a:r>
            <a:r>
              <a:rPr lang="en-US" dirty="0" smtClean="0"/>
              <a:t>(JPTEO)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Possible</a:t>
            </a:r>
            <a:r>
              <a:rPr lang="en-US" sz="2400" b="1" dirty="0" smtClean="0"/>
              <a:t>  </a:t>
            </a:r>
            <a:r>
              <a:rPr lang="en-US" b="1" dirty="0" smtClean="0"/>
              <a:t>future </a:t>
            </a:r>
            <a:br>
              <a:rPr lang="en-US" b="1" dirty="0" smtClean="0"/>
            </a:br>
            <a:r>
              <a:rPr lang="en-US" b="1" dirty="0" smtClean="0"/>
              <a:t>Research</a:t>
            </a:r>
            <a:r>
              <a:rPr lang="en-US" sz="2400" b="1" dirty="0" smtClean="0"/>
              <a:t>  </a:t>
            </a:r>
            <a:r>
              <a:rPr lang="en-US" b="1" dirty="0" smtClean="0"/>
              <a:t>Areas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Preparation of standardized tests for other components of multidimensional science literacy (history of science, critical thinking, problem solving, values, beliefs, assumptions, attitudes, and actions).</a:t>
            </a:r>
          </a:p>
          <a:p>
            <a:r>
              <a:rPr lang="en-US" dirty="0" smtClean="0"/>
              <a:t>Curricular and instructional development based on the </a:t>
            </a:r>
            <a:r>
              <a:rPr lang="en-US" i="1" dirty="0" smtClean="0"/>
              <a:t>Levels of Inquiry Method of Science Teaching.</a:t>
            </a:r>
          </a:p>
          <a:p>
            <a:r>
              <a:rPr lang="en-US" dirty="0" smtClean="0"/>
              <a:t>Testing of the effectiveness of </a:t>
            </a:r>
            <a:r>
              <a:rPr lang="en-US" i="1" dirty="0" smtClean="0"/>
              <a:t>Levels of Inquiry Method of Science Teaching </a:t>
            </a:r>
            <a:r>
              <a:rPr lang="en-US" dirty="0" smtClean="0"/>
              <a:t>to achieve the goals of multidimensional science literacy.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0094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2753"/>
            <a:ext cx="9144000" cy="1283167"/>
          </a:xfrm>
        </p:spPr>
        <p:txBody>
          <a:bodyPr/>
          <a:lstStyle/>
          <a:p>
            <a:r>
              <a:rPr lang="en-US" b="1" dirty="0" smtClean="0"/>
              <a:t>A</a:t>
            </a:r>
            <a:r>
              <a:rPr lang="en-US" sz="2400" b="1" dirty="0" smtClean="0"/>
              <a:t>  </a:t>
            </a:r>
            <a:r>
              <a:rPr lang="en-US" b="1" dirty="0" smtClean="0"/>
              <a:t>Fundamental</a:t>
            </a:r>
            <a:r>
              <a:rPr lang="en-US" sz="2400" b="1" dirty="0" smtClean="0"/>
              <a:t>  </a:t>
            </a:r>
            <a:r>
              <a:rPr lang="en-US" b="1" dirty="0"/>
              <a:t>question: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What</a:t>
            </a:r>
            <a:r>
              <a:rPr lang="en-US" sz="2400" b="1" dirty="0" smtClean="0"/>
              <a:t>  </a:t>
            </a:r>
            <a:r>
              <a:rPr lang="en-US" b="1" dirty="0" smtClean="0"/>
              <a:t>is</a:t>
            </a:r>
            <a:r>
              <a:rPr lang="en-US" sz="2400" b="1" dirty="0" smtClean="0"/>
              <a:t>  </a:t>
            </a:r>
            <a:r>
              <a:rPr lang="en-US" b="1" dirty="0" err="1" smtClean="0"/>
              <a:t>ScienCe</a:t>
            </a:r>
            <a:r>
              <a:rPr lang="en-US" sz="2400" b="1" dirty="0" smtClean="0"/>
              <a:t>  </a:t>
            </a:r>
            <a:r>
              <a:rPr lang="en-US" b="1" dirty="0" smtClean="0"/>
              <a:t>Literacy?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main goal of science teaching</a:t>
            </a:r>
          </a:p>
          <a:p>
            <a:r>
              <a:rPr lang="en-US" dirty="0" smtClean="0"/>
              <a:t>A detailed definition is needed for assessing progress</a:t>
            </a:r>
          </a:p>
          <a:p>
            <a:r>
              <a:rPr lang="en-US" dirty="0" smtClean="0"/>
              <a:t>Toward a detailed definition (AAAS, 1989):</a:t>
            </a:r>
          </a:p>
          <a:p>
            <a:pPr lvl="1"/>
            <a:r>
              <a:rPr lang="en-US" dirty="0" smtClean="0"/>
              <a:t>Read and understand science articles</a:t>
            </a:r>
          </a:p>
          <a:p>
            <a:pPr lvl="1"/>
            <a:r>
              <a:rPr lang="en-US" dirty="0" smtClean="0"/>
              <a:t>Read and interpret science-related graphs</a:t>
            </a:r>
          </a:p>
          <a:p>
            <a:pPr lvl="1"/>
            <a:r>
              <a:rPr lang="en-US" dirty="0" smtClean="0"/>
              <a:t>Intelligently discuss contemporary issues</a:t>
            </a:r>
          </a:p>
          <a:p>
            <a:pPr lvl="1"/>
            <a:r>
              <a:rPr lang="en-US" dirty="0" smtClean="0"/>
              <a:t>Apply scientific information to decision making</a:t>
            </a:r>
          </a:p>
          <a:p>
            <a:pPr lvl="1"/>
            <a:r>
              <a:rPr lang="en-US" dirty="0" smtClean="0"/>
              <a:t>Locate valid scientific information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3544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Various</a:t>
            </a:r>
            <a:r>
              <a:rPr lang="en-US" sz="2400" b="1" dirty="0" smtClean="0"/>
              <a:t>  </a:t>
            </a:r>
            <a:r>
              <a:rPr lang="en-US" b="1" dirty="0" smtClean="0"/>
              <a:t>Types</a:t>
            </a:r>
            <a:r>
              <a:rPr lang="en-US" sz="2400" b="1" dirty="0" smtClean="0"/>
              <a:t>  </a:t>
            </a:r>
            <a:r>
              <a:rPr lang="en-US" b="1" dirty="0" smtClean="0"/>
              <a:t>of </a:t>
            </a:r>
            <a:br>
              <a:rPr lang="en-US" b="1" dirty="0" smtClean="0"/>
            </a:br>
            <a:r>
              <a:rPr lang="en-US" b="1" dirty="0" smtClean="0"/>
              <a:t>Science</a:t>
            </a:r>
            <a:r>
              <a:rPr lang="en-US" sz="2400" b="1" dirty="0" smtClean="0"/>
              <a:t>  </a:t>
            </a:r>
            <a:r>
              <a:rPr lang="en-US" b="1" dirty="0" smtClean="0"/>
              <a:t>Literacy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Cultural or nominal (students recognize terms)</a:t>
            </a:r>
          </a:p>
          <a:p>
            <a:r>
              <a:rPr lang="en-US" dirty="0" smtClean="0"/>
              <a:t>Functional (student use scientific and technical terms)</a:t>
            </a:r>
          </a:p>
          <a:p>
            <a:r>
              <a:rPr lang="en-US" dirty="0" smtClean="0"/>
              <a:t>Conceptual/procedural (students understand concepts and processes of science)</a:t>
            </a:r>
          </a:p>
          <a:p>
            <a:r>
              <a:rPr lang="en-US" dirty="0" smtClean="0"/>
              <a:t>Multidimensional (above definitions plus students understand the nature of science, its social context, and can distinguish ways of knowing)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509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multidimensional </a:t>
            </a:r>
            <a:br>
              <a:rPr lang="en-US" b="1" dirty="0" smtClean="0"/>
            </a:br>
            <a:r>
              <a:rPr lang="en-US" b="1" dirty="0" smtClean="0"/>
              <a:t>Science</a:t>
            </a:r>
            <a:r>
              <a:rPr lang="en-US" sz="2400" b="1" dirty="0" smtClean="0"/>
              <a:t>  </a:t>
            </a:r>
            <a:r>
              <a:rPr lang="en-US" b="1" dirty="0" smtClean="0"/>
              <a:t>Literacy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Knowledge</a:t>
            </a:r>
          </a:p>
          <a:p>
            <a:pPr lvl="1"/>
            <a:r>
              <a:rPr lang="en-US" dirty="0" smtClean="0"/>
              <a:t>content of the disciplines</a:t>
            </a:r>
          </a:p>
          <a:p>
            <a:pPr lvl="1"/>
            <a:r>
              <a:rPr lang="en-US" dirty="0" smtClean="0"/>
              <a:t>nature of science</a:t>
            </a:r>
          </a:p>
          <a:p>
            <a:pPr lvl="1"/>
            <a:r>
              <a:rPr lang="en-US" dirty="0" smtClean="0"/>
              <a:t>history of science</a:t>
            </a:r>
          </a:p>
          <a:p>
            <a:r>
              <a:rPr lang="en-US" b="1" dirty="0" smtClean="0"/>
              <a:t>Skills</a:t>
            </a:r>
          </a:p>
          <a:p>
            <a:pPr lvl="1"/>
            <a:r>
              <a:rPr lang="en-US" dirty="0" smtClean="0"/>
              <a:t>intellectual skills (scientific reasoning, problem solving, and critical thinking)</a:t>
            </a:r>
          </a:p>
          <a:p>
            <a:pPr lvl="1"/>
            <a:r>
              <a:rPr lang="en-US" dirty="0" smtClean="0"/>
              <a:t>scientific inquiry skills</a:t>
            </a:r>
          </a:p>
          <a:p>
            <a:r>
              <a:rPr lang="en-US" b="1" dirty="0" smtClean="0"/>
              <a:t>Dispositions</a:t>
            </a:r>
          </a:p>
          <a:p>
            <a:pPr lvl="1"/>
            <a:r>
              <a:rPr lang="en-US" dirty="0" smtClean="0"/>
              <a:t>values, beliefs, assumptions, attitudes, and actions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2080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2753"/>
            <a:ext cx="9143999" cy="1283167"/>
          </a:xfrm>
        </p:spPr>
        <p:txBody>
          <a:bodyPr/>
          <a:lstStyle/>
          <a:p>
            <a:r>
              <a:rPr lang="en-US" b="1" dirty="0" smtClean="0"/>
              <a:t>Assessing</a:t>
            </a:r>
            <a:r>
              <a:rPr lang="en-US" sz="2400" b="1" dirty="0" smtClean="0"/>
              <a:t>  </a:t>
            </a:r>
            <a:r>
              <a:rPr lang="en-US" b="1" dirty="0" smtClean="0"/>
              <a:t>Science</a:t>
            </a:r>
            <a:r>
              <a:rPr lang="en-US" sz="2400" b="1" dirty="0" smtClean="0"/>
              <a:t>  </a:t>
            </a:r>
            <a:r>
              <a:rPr lang="en-US" b="1" dirty="0" smtClean="0"/>
              <a:t>Literacy  using</a:t>
            </a:r>
            <a:r>
              <a:rPr lang="en-US" sz="2400" b="1" dirty="0" smtClean="0"/>
              <a:t>  </a:t>
            </a:r>
            <a:r>
              <a:rPr lang="en-US" b="1" dirty="0" smtClean="0"/>
              <a:t>standardized</a:t>
            </a:r>
            <a:r>
              <a:rPr lang="en-US" sz="2400" b="1" dirty="0" smtClean="0"/>
              <a:t>  </a:t>
            </a:r>
            <a:r>
              <a:rPr lang="en-US" b="1" dirty="0" smtClean="0"/>
              <a:t>tests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absolute measurement of science literacy is both complex and difficult.</a:t>
            </a:r>
          </a:p>
          <a:p>
            <a:r>
              <a:rPr lang="en-US" dirty="0" smtClean="0"/>
              <a:t>Changes in the degree of science literacy are easier to measure.</a:t>
            </a:r>
          </a:p>
          <a:p>
            <a:r>
              <a:rPr lang="en-US" dirty="0" smtClean="0"/>
              <a:t>A spectrum of tests is necessary to fully assess this complex subject.</a:t>
            </a:r>
          </a:p>
          <a:p>
            <a:r>
              <a:rPr lang="en-US" dirty="0" err="1" smtClean="0"/>
              <a:t>NOSLiT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ScInqLiT</a:t>
            </a:r>
            <a:r>
              <a:rPr lang="en-US" dirty="0" smtClean="0"/>
              <a:t>, and </a:t>
            </a:r>
            <a:r>
              <a:rPr lang="en-US" dirty="0" err="1" smtClean="0"/>
              <a:t>iStar</a:t>
            </a:r>
            <a:r>
              <a:rPr lang="en-US" dirty="0" smtClean="0"/>
              <a:t> are three standardized tests based on detailed, validated definitions.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7954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Assessing</a:t>
            </a:r>
            <a:r>
              <a:rPr lang="en-US" sz="2400" b="1" dirty="0" smtClean="0"/>
              <a:t>  </a:t>
            </a:r>
            <a:r>
              <a:rPr lang="en-US" b="1" dirty="0" smtClean="0"/>
              <a:t>Understanding of</a:t>
            </a:r>
            <a:r>
              <a:rPr lang="en-US" sz="2400" b="1" dirty="0" smtClean="0"/>
              <a:t>  </a:t>
            </a:r>
            <a:r>
              <a:rPr lang="en-US" b="1" dirty="0" smtClean="0"/>
              <a:t>the</a:t>
            </a:r>
            <a:r>
              <a:rPr lang="en-US" sz="2400" b="1" dirty="0" smtClean="0"/>
              <a:t>  </a:t>
            </a:r>
            <a:r>
              <a:rPr lang="en-US" b="1" dirty="0" smtClean="0"/>
              <a:t>nature</a:t>
            </a:r>
            <a:r>
              <a:rPr lang="en-US" sz="2400" b="1" dirty="0" smtClean="0"/>
              <a:t>  </a:t>
            </a:r>
            <a:r>
              <a:rPr lang="en-US" b="1" dirty="0" smtClean="0"/>
              <a:t>of</a:t>
            </a:r>
            <a:r>
              <a:rPr lang="en-US" sz="2400" b="1" dirty="0" smtClean="0"/>
              <a:t>  </a:t>
            </a:r>
            <a:r>
              <a:rPr lang="en-US" b="1" dirty="0" smtClean="0"/>
              <a:t>science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what does “nature of science” refer?</a:t>
            </a:r>
          </a:p>
          <a:p>
            <a:pPr lvl="1"/>
            <a:r>
              <a:rPr lang="en-US" dirty="0" smtClean="0"/>
              <a:t>Science terms</a:t>
            </a:r>
          </a:p>
          <a:p>
            <a:pPr lvl="1"/>
            <a:r>
              <a:rPr lang="en-US" dirty="0" smtClean="0"/>
              <a:t>Intellectual process skills</a:t>
            </a:r>
          </a:p>
          <a:p>
            <a:pPr lvl="1"/>
            <a:r>
              <a:rPr lang="en-US" dirty="0" smtClean="0"/>
              <a:t>Rules of scientific evidence</a:t>
            </a:r>
          </a:p>
          <a:p>
            <a:pPr lvl="1"/>
            <a:r>
              <a:rPr lang="en-US" dirty="0" smtClean="0"/>
              <a:t>Postulates of science</a:t>
            </a:r>
          </a:p>
          <a:p>
            <a:pPr lvl="1"/>
            <a:r>
              <a:rPr lang="en-US" dirty="0" smtClean="0"/>
              <a:t>Scientific dispositions</a:t>
            </a:r>
          </a:p>
          <a:p>
            <a:pPr lvl="1"/>
            <a:r>
              <a:rPr lang="en-US" dirty="0" smtClean="0"/>
              <a:t>Major misconceptions about science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4780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2753"/>
            <a:ext cx="9144000" cy="1283167"/>
          </a:xfrm>
        </p:spPr>
        <p:txBody>
          <a:bodyPr/>
          <a:lstStyle/>
          <a:p>
            <a:r>
              <a:rPr lang="en-US" b="1" dirty="0" smtClean="0"/>
              <a:t>Assessment</a:t>
            </a:r>
            <a:r>
              <a:rPr lang="en-US" sz="2400" b="1" dirty="0" smtClean="0"/>
              <a:t>  </a:t>
            </a:r>
            <a:r>
              <a:rPr lang="en-US" b="1" dirty="0" smtClean="0"/>
              <a:t>Using</a:t>
            </a:r>
            <a:r>
              <a:rPr lang="en-US" sz="2400" b="1" dirty="0" smtClean="0"/>
              <a:t>  </a:t>
            </a:r>
            <a:r>
              <a:rPr lang="en-US" b="1" dirty="0" smtClean="0"/>
              <a:t>the nature</a:t>
            </a:r>
            <a:r>
              <a:rPr lang="en-US" sz="2400" b="1" dirty="0" smtClean="0"/>
              <a:t>  </a:t>
            </a:r>
            <a:r>
              <a:rPr lang="en-US" b="1" dirty="0" smtClean="0"/>
              <a:t>of</a:t>
            </a:r>
            <a:r>
              <a:rPr lang="en-US" sz="2400" b="1" dirty="0" smtClean="0"/>
              <a:t>  </a:t>
            </a:r>
            <a:r>
              <a:rPr lang="en-US" b="1" dirty="0" smtClean="0"/>
              <a:t>science literacy</a:t>
            </a:r>
            <a:r>
              <a:rPr lang="en-US" sz="2400" b="1" dirty="0" smtClean="0"/>
              <a:t>  </a:t>
            </a:r>
            <a:r>
              <a:rPr lang="en-US" b="1" dirty="0" smtClean="0"/>
              <a:t>test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Nature of Science Literacy Test (</a:t>
            </a:r>
            <a:r>
              <a:rPr lang="en-US" dirty="0" err="1" smtClean="0"/>
              <a:t>NOSLiT</a:t>
            </a:r>
            <a:r>
              <a:rPr lang="en-US" dirty="0" smtClean="0"/>
              <a:t>)</a:t>
            </a:r>
          </a:p>
          <a:p>
            <a:r>
              <a:rPr lang="en-US" dirty="0" smtClean="0"/>
              <a:t>Test available at the following web address: </a:t>
            </a:r>
            <a:r>
              <a:rPr lang="en-US" dirty="0" smtClean="0">
                <a:hlinkClick r:id="rId2"/>
              </a:rPr>
              <a:t>http://www.phy.ilstu.edu/pte/publications</a:t>
            </a:r>
            <a:r>
              <a:rPr lang="en-US" dirty="0" smtClean="0"/>
              <a:t> </a:t>
            </a:r>
          </a:p>
          <a:p>
            <a:r>
              <a:rPr lang="en-US" dirty="0" smtClean="0"/>
              <a:t>Password protected PDF</a:t>
            </a:r>
          </a:p>
          <a:p>
            <a:r>
              <a:rPr lang="en-US" dirty="0" smtClean="0"/>
              <a:t>Password is ISUPTE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4597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Assessing</a:t>
            </a:r>
            <a:r>
              <a:rPr lang="en-US" sz="2400" b="1" dirty="0" smtClean="0"/>
              <a:t>  </a:t>
            </a:r>
            <a:r>
              <a:rPr lang="en-US" b="1" dirty="0" smtClean="0"/>
              <a:t>Scientific </a:t>
            </a:r>
            <a:br>
              <a:rPr lang="en-US" b="1" dirty="0" smtClean="0"/>
            </a:br>
            <a:r>
              <a:rPr lang="en-US" b="1" dirty="0" smtClean="0"/>
              <a:t>Inquiry</a:t>
            </a:r>
            <a:r>
              <a:rPr lang="en-US" sz="2400" b="1" dirty="0" smtClean="0"/>
              <a:t>  </a:t>
            </a:r>
            <a:r>
              <a:rPr lang="en-US" b="1" dirty="0" smtClean="0"/>
              <a:t>Skills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9300" cy="4525963"/>
          </a:xfrm>
        </p:spPr>
        <p:txBody>
          <a:bodyPr/>
          <a:lstStyle/>
          <a:p>
            <a:r>
              <a:rPr lang="en-US" dirty="0" smtClean="0"/>
              <a:t>What constitutes the skills of science inquiry?</a:t>
            </a:r>
          </a:p>
          <a:p>
            <a:pPr lvl="1"/>
            <a:r>
              <a:rPr lang="en-US" dirty="0" smtClean="0"/>
              <a:t>Identify a problem to be investigated</a:t>
            </a:r>
          </a:p>
          <a:p>
            <a:pPr lvl="1"/>
            <a:r>
              <a:rPr lang="en-US" dirty="0" smtClean="0"/>
              <a:t>Formulate a hypothesis</a:t>
            </a:r>
            <a:r>
              <a:rPr lang="en-US" dirty="0"/>
              <a:t> </a:t>
            </a:r>
            <a:r>
              <a:rPr lang="en-US" dirty="0" smtClean="0"/>
              <a:t>and generate prediction</a:t>
            </a:r>
          </a:p>
          <a:p>
            <a:pPr lvl="1"/>
            <a:r>
              <a:rPr lang="en-US" dirty="0" smtClean="0"/>
              <a:t>Design and conduct an experimental test</a:t>
            </a:r>
          </a:p>
          <a:p>
            <a:pPr lvl="1"/>
            <a:r>
              <a:rPr lang="en-US" dirty="0" smtClean="0"/>
              <a:t>Collect and interpret meaningful data including the use of numerical and statistical methods</a:t>
            </a:r>
          </a:p>
          <a:p>
            <a:pPr lvl="1"/>
            <a:r>
              <a:rPr lang="en-US" dirty="0" smtClean="0"/>
              <a:t>Explain unexpected results</a:t>
            </a:r>
          </a:p>
          <a:p>
            <a:pPr lvl="1"/>
            <a:r>
              <a:rPr lang="en-US" dirty="0" smtClean="0"/>
              <a:t>Report and defend conclusions based on evidence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7001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2753"/>
            <a:ext cx="9143999" cy="1283167"/>
          </a:xfrm>
        </p:spPr>
        <p:txBody>
          <a:bodyPr>
            <a:normAutofit/>
          </a:bodyPr>
          <a:lstStyle/>
          <a:p>
            <a:r>
              <a:rPr lang="en-US" b="1" dirty="0" smtClean="0"/>
              <a:t>Assessment</a:t>
            </a:r>
            <a:r>
              <a:rPr lang="en-US" sz="2400" b="1" dirty="0" smtClean="0"/>
              <a:t>  </a:t>
            </a:r>
            <a:r>
              <a:rPr lang="en-US" b="1" dirty="0" smtClean="0"/>
              <a:t>using</a:t>
            </a:r>
            <a:r>
              <a:rPr lang="en-US" sz="2400" b="1" dirty="0" smtClean="0"/>
              <a:t>  </a:t>
            </a:r>
            <a:r>
              <a:rPr lang="en-US" b="1" dirty="0" smtClean="0"/>
              <a:t>scientific  inquiry</a:t>
            </a:r>
            <a:r>
              <a:rPr lang="en-US" sz="2400" b="1" dirty="0" smtClean="0"/>
              <a:t>  </a:t>
            </a:r>
            <a:r>
              <a:rPr lang="en-US" b="1" dirty="0" smtClean="0"/>
              <a:t>Literacy</a:t>
            </a:r>
            <a:r>
              <a:rPr lang="en-US" sz="2400" b="1" dirty="0" smtClean="0"/>
              <a:t>  </a:t>
            </a:r>
            <a:r>
              <a:rPr lang="en-US" b="1" dirty="0" smtClean="0"/>
              <a:t>Test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Scientific Inquiry Literacy Test (</a:t>
            </a:r>
            <a:r>
              <a:rPr lang="en-US" dirty="0" err="1" smtClean="0"/>
              <a:t>ScInqLiT</a:t>
            </a:r>
            <a:r>
              <a:rPr lang="en-US" dirty="0" smtClean="0"/>
              <a:t>)</a:t>
            </a:r>
          </a:p>
          <a:p>
            <a:r>
              <a:rPr lang="en-US" dirty="0"/>
              <a:t>Test available at the following web address: </a:t>
            </a:r>
            <a:r>
              <a:rPr lang="en-US" dirty="0">
                <a:hlinkClick r:id="rId2"/>
              </a:rPr>
              <a:t>http://www.phy.ilstu.edu/pte/publications</a:t>
            </a:r>
            <a:r>
              <a:rPr lang="en-US" dirty="0"/>
              <a:t> </a:t>
            </a:r>
          </a:p>
          <a:p>
            <a:r>
              <a:rPr lang="en-US" dirty="0" smtClean="0"/>
              <a:t>Password protected PDF</a:t>
            </a:r>
          </a:p>
          <a:p>
            <a:r>
              <a:rPr lang="en-US" dirty="0" smtClean="0"/>
              <a:t>Password is ISUPTE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5853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136</TotalTime>
  <Words>745</Words>
  <Application>Microsoft Macintosh PowerPoint</Application>
  <PresentationFormat>On-screen Show (4:3)</PresentationFormat>
  <Paragraphs>128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Precedent</vt:lpstr>
      <vt:lpstr>Science  literacy:  What  it  is,  how  to  assess  it,  and  a  way  to  achieve  it</vt:lpstr>
      <vt:lpstr>A  Fundamental  question:  What  is  ScienCe  Literacy?</vt:lpstr>
      <vt:lpstr>Various  Types  of  Science  Literacy</vt:lpstr>
      <vt:lpstr>multidimensional  Science  Literacy</vt:lpstr>
      <vt:lpstr>Assessing  Science  Literacy  using  standardized  tests </vt:lpstr>
      <vt:lpstr>Assessing  Understanding of  the  nature  of  science</vt:lpstr>
      <vt:lpstr>Assessment  Using  the nature  of  science literacy  test</vt:lpstr>
      <vt:lpstr>Assessing  Scientific  Inquiry  Skills</vt:lpstr>
      <vt:lpstr>Assessment  using  scientific  inquiry  Literacy  Test</vt:lpstr>
      <vt:lpstr>Assessing  Science Reasoning  SkillS</vt:lpstr>
      <vt:lpstr>A  way  to  Achieve  Science  Literacy</vt:lpstr>
      <vt:lpstr>The  Inquiry  Spectrum</vt:lpstr>
      <vt:lpstr>Learning  Sequences</vt:lpstr>
      <vt:lpstr>Possible  future  Research  Areas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literacy: What it is and how to assess it.</dc:title>
  <dc:creator>Carl Wenning</dc:creator>
  <cp:lastModifiedBy>Carl Wenning</cp:lastModifiedBy>
  <cp:revision>24</cp:revision>
  <dcterms:created xsi:type="dcterms:W3CDTF">2011-10-23T21:12:40Z</dcterms:created>
  <dcterms:modified xsi:type="dcterms:W3CDTF">2011-10-23T21:13:15Z</dcterms:modified>
</cp:coreProperties>
</file>